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-196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9-7 start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  一個</a:t>
            </a:r>
            <a:r>
              <a:rPr lang="en-US" altLang="zh-TW" dirty="0"/>
              <a:t>proc </a:t>
            </a:r>
            <a:r>
              <a:rPr lang="zh-TW" altLang="en-US" dirty="0"/>
              <a:t>給越多個</a:t>
            </a:r>
            <a:r>
              <a:rPr lang="en-US" altLang="zh-TW" dirty="0"/>
              <a:t>frame   page fault</a:t>
            </a:r>
            <a:r>
              <a:rPr lang="zh-TW" altLang="en-US" dirty="0"/>
              <a:t>就越低   因為能放的</a:t>
            </a:r>
            <a:r>
              <a:rPr lang="en-US" altLang="zh-TW" dirty="0"/>
              <a:t>page</a:t>
            </a:r>
            <a:r>
              <a:rPr lang="zh-TW" altLang="en-US" dirty="0"/>
              <a:t>越多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1 2 3</a:t>
            </a:r>
            <a:r>
              <a:rPr lang="zh-TW" altLang="en-US" dirty="0"/>
              <a:t> 先</a:t>
            </a:r>
            <a:r>
              <a:rPr lang="en-US" altLang="zh-TW" dirty="0"/>
              <a:t>fault  4</a:t>
            </a:r>
            <a:r>
              <a:rPr lang="zh-TW" altLang="en-US" dirty="0"/>
              <a:t>進來 </a:t>
            </a:r>
            <a:r>
              <a:rPr lang="en-US" altLang="zh-TW" dirty="0"/>
              <a:t>FIFO 1</a:t>
            </a:r>
            <a:r>
              <a:rPr lang="zh-TW" altLang="en-US" dirty="0"/>
              <a:t>出去</a:t>
            </a:r>
            <a:r>
              <a:rPr lang="en-US" altLang="zh-TW" dirty="0"/>
              <a:t> &gt;</a:t>
            </a:r>
            <a:r>
              <a:rPr lang="zh-TW" altLang="en-US" dirty="0"/>
              <a:t> </a:t>
            </a:r>
            <a:r>
              <a:rPr lang="en-US" altLang="zh-TW" dirty="0"/>
              <a:t>4f </a:t>
            </a:r>
            <a:r>
              <a:rPr lang="zh-TW" altLang="en-US" dirty="0"/>
              <a:t>  </a:t>
            </a:r>
            <a:r>
              <a:rPr lang="en-US" altLang="zh-TW" dirty="0"/>
              <a:t>2out1f  3out 2f  4out5f  1ok 2ok   3f 4f 5ok     </a:t>
            </a:r>
            <a:r>
              <a:rPr lang="zh-TW" altLang="en-US" dirty="0"/>
              <a:t>但是 </a:t>
            </a:r>
            <a:r>
              <a:rPr lang="en-US" altLang="zh-TW" dirty="0"/>
              <a:t>4 frame</a:t>
            </a:r>
            <a:r>
              <a:rPr lang="zh-TW" altLang="en-US" dirty="0"/>
              <a:t>反而</a:t>
            </a:r>
            <a:r>
              <a:rPr lang="en-US" altLang="zh-TW" dirty="0"/>
              <a:t>10 f    </a:t>
            </a:r>
            <a:r>
              <a:rPr lang="zh-TW" altLang="en-US" dirty="0"/>
              <a:t>這是針對</a:t>
            </a:r>
            <a:r>
              <a:rPr lang="en-US" altLang="zh-TW" dirty="0"/>
              <a:t>FIFO</a:t>
            </a:r>
            <a:r>
              <a:rPr lang="zh-TW" altLang="en-US" dirty="0"/>
              <a:t> 會有這種現象 給越多  </a:t>
            </a:r>
            <a:r>
              <a:rPr lang="en-US" altLang="zh-TW" dirty="0"/>
              <a:t>fault</a:t>
            </a:r>
            <a:r>
              <a:rPr lang="zh-TW" altLang="en-US" dirty="0"/>
              <a:t>越多</a:t>
            </a:r>
            <a:r>
              <a:rPr lang="en-US" altLang="zh-TW" dirty="0"/>
              <a:t> 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藍色調代表發生 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f    </a:t>
            </a:r>
            <a:r>
              <a:rPr lang="zh-TW" altLang="en-US" dirty="0"/>
              <a:t>紅框可以看出取代 不是像一個</a:t>
            </a:r>
            <a:r>
              <a:rPr lang="en-US" altLang="zh-TW" dirty="0"/>
              <a:t>queue</a:t>
            </a:r>
            <a:r>
              <a:rPr lang="zh-TW" altLang="en-US" dirty="0"/>
              <a:t>裡面的元素看起來會移動  最先的往前消失  後面多新增一個  而是在各自己的位置上面被取代  是靜態取代  不是像人潮排隊有往前位移   </a:t>
            </a:r>
            <a:r>
              <a:rPr lang="en-US" altLang="zh-TW" dirty="0"/>
              <a:t>023</a:t>
            </a:r>
            <a:r>
              <a:rPr lang="zh-TW" altLang="en-US" dirty="0"/>
              <a:t>是</a:t>
            </a:r>
            <a:r>
              <a:rPr lang="en-US" altLang="zh-TW" dirty="0"/>
              <a:t>2</a:t>
            </a:r>
            <a:r>
              <a:rPr lang="zh-TW" altLang="en-US" dirty="0"/>
              <a:t>最早進來  所以</a:t>
            </a:r>
            <a:r>
              <a:rPr lang="en-US" altLang="zh-TW" dirty="0"/>
              <a:t>2</a:t>
            </a:r>
            <a:r>
              <a:rPr lang="zh-TW" altLang="en-US" dirty="0"/>
              <a:t>被取代成</a:t>
            </a:r>
            <a:r>
              <a:rPr lang="en-US" altLang="zh-TW" dirty="0"/>
              <a:t>1      </a:t>
            </a:r>
            <a:r>
              <a:rPr lang="zh-TW" altLang="en-US" dirty="0"/>
              <a:t>這邊</a:t>
            </a:r>
            <a:r>
              <a:rPr lang="en-US" altLang="zh-TW" dirty="0"/>
              <a:t>FIFO</a:t>
            </a:r>
            <a:r>
              <a:rPr lang="zh-TW" altLang="en-US" dirty="0"/>
              <a:t>共有</a:t>
            </a:r>
            <a:r>
              <a:rPr lang="en-US" altLang="zh-TW" dirty="0"/>
              <a:t>15</a:t>
            </a:r>
            <a:r>
              <a:rPr lang="zh-TW" altLang="en-US" dirty="0"/>
              <a:t>個   可以跟後面作比較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e.g.   p28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optimal  </a:t>
            </a:r>
            <a:r>
              <a:rPr lang="zh-TW" altLang="en-US" dirty="0"/>
              <a:t>最佳演算法  所有演算法中次數最少    換掉  最久之後才用到的</a:t>
            </a:r>
            <a:r>
              <a:rPr lang="en-US" altLang="zh-TW" dirty="0"/>
              <a:t>frame</a:t>
            </a:r>
            <a:r>
              <a:rPr lang="zh-TW" altLang="en-US" dirty="0"/>
              <a:t>    紅色的是</a:t>
            </a:r>
            <a:r>
              <a:rPr lang="en-US" altLang="zh-TW" dirty="0"/>
              <a:t>page fault </a:t>
            </a:r>
            <a:r>
              <a:rPr lang="zh-TW" altLang="en-US" dirty="0"/>
              <a:t> 取代的是黃色垂直右邊 先</a:t>
            </a:r>
            <a:r>
              <a:rPr lang="en-US" altLang="zh-TW" dirty="0"/>
              <a:t>4&gt;5 </a:t>
            </a:r>
            <a:r>
              <a:rPr lang="zh-TW" altLang="en-US" dirty="0"/>
              <a:t>後</a:t>
            </a:r>
            <a:r>
              <a:rPr lang="en-US" altLang="zh-TW" dirty="0"/>
              <a:t>1&gt;4(4</a:t>
            </a:r>
            <a:r>
              <a:rPr lang="zh-TW" altLang="en-US" dirty="0"/>
              <a:t>的時候</a:t>
            </a:r>
            <a:r>
              <a:rPr lang="en-US" altLang="zh-TW" dirty="0"/>
              <a:t>123</a:t>
            </a:r>
            <a:r>
              <a:rPr lang="zh-TW" altLang="en-US" dirty="0"/>
              <a:t>後面都沒了  隨便挑一個取代</a:t>
            </a:r>
            <a:r>
              <a:rPr lang="en-US" altLang="zh-TW" dirty="0"/>
              <a:t>) </a:t>
            </a:r>
            <a:r>
              <a:rPr lang="zh-TW" altLang="en-US" dirty="0"/>
              <a:t>  簡單易懂       這個演算法對於  未來的字已知有用   但實際生活無法預知未來   但可以做為</a:t>
            </a:r>
            <a:r>
              <a:rPr lang="en-US" altLang="zh-TW" dirty="0" err="1"/>
              <a:t>lb</a:t>
            </a:r>
            <a:r>
              <a:rPr lang="en-US" altLang="zh-TW" dirty="0"/>
              <a:t> </a:t>
            </a:r>
            <a:r>
              <a:rPr lang="zh-TW" altLang="en-US" dirty="0"/>
              <a:t>可以當最佳標準去比較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 </a:t>
            </a:r>
            <a:r>
              <a:rPr lang="zh-TW" altLang="en-US" dirty="0"/>
              <a:t>藍色就是發生</a:t>
            </a:r>
            <a:r>
              <a:rPr lang="en-US" altLang="zh-TW" dirty="0"/>
              <a:t>page fault</a:t>
            </a:r>
            <a:r>
              <a:rPr lang="zh-TW" altLang="en-US" dirty="0"/>
              <a:t>進行取代的點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最近最少用的    也就是最早之前用過的   這個想法是覺得最早之前被用過的 因為被用過了  最近可能不會用      </a:t>
            </a:r>
            <a:r>
              <a:rPr lang="en-US" altLang="zh-TW" dirty="0"/>
              <a:t>clock</a:t>
            </a:r>
            <a:r>
              <a:rPr lang="zh-TW" altLang="en-US" dirty="0"/>
              <a:t>是可以拿系統時間最小的來取代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stack</a:t>
            </a:r>
            <a:r>
              <a:rPr lang="zh-TW" altLang="en-US" dirty="0"/>
              <a:t>來做   最新用過的搬到最上面  </a:t>
            </a:r>
            <a:r>
              <a:rPr lang="en-US" altLang="zh-TW" dirty="0"/>
              <a:t>so</a:t>
            </a:r>
            <a:r>
              <a:rPr lang="zh-TW" altLang="en-US" dirty="0"/>
              <a:t>最底下最</a:t>
            </a:r>
            <a:r>
              <a:rPr lang="en-US" altLang="zh-TW" dirty="0"/>
              <a:t>LRU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9-9 start</a:t>
            </a:r>
            <a:r>
              <a:rPr lang="zh-TW" altLang="en-US" dirty="0"/>
              <a:t>近似的效果   類似的作法   第一點只講這樣 我不確定會不會一下子就全部變</a:t>
            </a:r>
            <a:r>
              <a:rPr lang="en-US" altLang="zh-TW" dirty="0"/>
              <a:t>1   </a:t>
            </a:r>
            <a:r>
              <a:rPr lang="zh-TW" altLang="en-US" dirty="0"/>
              <a:t>就是最新用到的設為</a:t>
            </a:r>
            <a:r>
              <a:rPr lang="en-US" altLang="zh-TW" dirty="0"/>
              <a:t>1  </a:t>
            </a:r>
            <a:r>
              <a:rPr lang="zh-TW" altLang="en-US" dirty="0"/>
              <a:t>取代掉目前為</a:t>
            </a:r>
            <a:r>
              <a:rPr lang="en-US" altLang="zh-TW" dirty="0"/>
              <a:t>0</a:t>
            </a:r>
            <a:r>
              <a:rPr lang="zh-TW" altLang="en-US" dirty="0"/>
              <a:t>的     第二點就是第一點的實作   被用到的話會設成</a:t>
            </a:r>
            <a:r>
              <a:rPr lang="en-US" altLang="zh-TW" dirty="0"/>
              <a:t>1</a:t>
            </a:r>
            <a:r>
              <a:rPr lang="zh-TW" altLang="en-US" dirty="0"/>
              <a:t>   下次遇到會設成</a:t>
            </a:r>
            <a:r>
              <a:rPr lang="en-US" altLang="zh-TW" dirty="0"/>
              <a:t>0</a:t>
            </a:r>
            <a:r>
              <a:rPr lang="zh-TW" altLang="en-US" dirty="0"/>
              <a:t>留著</a:t>
            </a:r>
            <a:r>
              <a:rPr lang="en-US" altLang="zh-TW" dirty="0"/>
              <a:t>(</a:t>
            </a:r>
            <a:r>
              <a:rPr lang="zh-TW" altLang="en-US" dirty="0"/>
              <a:t>也就是第二次機會</a:t>
            </a:r>
            <a:r>
              <a:rPr lang="en-US" altLang="zh-TW" dirty="0"/>
              <a:t>)</a:t>
            </a:r>
            <a:r>
              <a:rPr lang="zh-TW" altLang="en-US" dirty="0"/>
              <a:t> 下次再檢查是</a:t>
            </a:r>
            <a:r>
              <a:rPr lang="en-US" altLang="zh-TW" dirty="0"/>
              <a:t>0</a:t>
            </a:r>
            <a:r>
              <a:rPr lang="zh-TW" altLang="en-US" dirty="0"/>
              <a:t>就取代掉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前面算時間最早  這邊算次數 最小</a:t>
            </a:r>
            <a:r>
              <a:rPr lang="en-US" altLang="zh-TW" dirty="0"/>
              <a:t>/</a:t>
            </a:r>
            <a:r>
              <a:rPr lang="zh-TW" altLang="en-US" dirty="0"/>
              <a:t>最大       </a:t>
            </a:r>
            <a:r>
              <a:rPr lang="en-US" altLang="zh-TW" dirty="0"/>
              <a:t>LMU</a:t>
            </a:r>
            <a:r>
              <a:rPr lang="zh-TW" altLang="en-US" dirty="0"/>
              <a:t>是換掉最大的  但是為什麼用最頻繁的要換掉  因為</a:t>
            </a:r>
            <a:r>
              <a:rPr lang="en-US" altLang="zh-TW" dirty="0"/>
              <a:t>count</a:t>
            </a:r>
            <a:r>
              <a:rPr lang="zh-TW" altLang="en-US" dirty="0"/>
              <a:t>小的是最新搬進來的  代表可能會用到的  要給他們機會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固定很簡單  但就不聰明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從自己的</a:t>
            </a:r>
            <a:r>
              <a:rPr lang="en-US" altLang="zh-TW" dirty="0"/>
              <a:t>frame</a:t>
            </a:r>
            <a:r>
              <a:rPr lang="zh-TW" altLang="en-US" dirty="0"/>
              <a:t>挑一個  或從其他</a:t>
            </a:r>
            <a:r>
              <a:rPr lang="en-US" altLang="zh-TW" dirty="0" err="1"/>
              <a:t>pri</a:t>
            </a:r>
            <a:r>
              <a:rPr lang="zh-TW" altLang="en-US" dirty="0"/>
              <a:t>低裡面的挑一個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9-11          </a:t>
            </a:r>
            <a:r>
              <a:rPr lang="zh-TW" altLang="en-US" dirty="0"/>
              <a:t>因為一直在等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容易閒置    </a:t>
            </a:r>
            <a:r>
              <a:rPr lang="en-US" altLang="zh-TW" sz="1200" dirty="0"/>
              <a:t>multiprogramming </a:t>
            </a:r>
            <a:r>
              <a:rPr lang="zh-TW" altLang="en-US" sz="1200" dirty="0"/>
              <a:t>目標是盡量讓</a:t>
            </a:r>
            <a:r>
              <a:rPr lang="en-US" altLang="zh-TW" sz="1200" dirty="0"/>
              <a:t>CPU</a:t>
            </a:r>
            <a:r>
              <a:rPr lang="zh-TW" altLang="en-US" sz="1200" dirty="0"/>
              <a:t>使用率越高越好  所以會想增加執行的</a:t>
            </a:r>
            <a:r>
              <a:rPr lang="en-US" altLang="zh-TW" sz="1200" dirty="0"/>
              <a:t>degree,</a:t>
            </a:r>
            <a:r>
              <a:rPr lang="zh-TW" altLang="en-US" sz="1200" dirty="0"/>
              <a:t> 也就是增加</a:t>
            </a:r>
            <a:r>
              <a:rPr lang="en-US" altLang="zh-TW" sz="1200" dirty="0"/>
              <a:t> proc</a:t>
            </a:r>
            <a:r>
              <a:rPr lang="zh-TW" altLang="en-US" sz="1200" dirty="0"/>
              <a:t>數     像之前講過的</a:t>
            </a:r>
            <a:r>
              <a:rPr lang="en-US" altLang="zh-TW" sz="1200" dirty="0"/>
              <a:t>long term schedule   mid term schedule   long term</a:t>
            </a:r>
            <a:r>
              <a:rPr lang="zh-TW" altLang="en-US" sz="1200" dirty="0"/>
              <a:t>的可以放進來        </a:t>
            </a:r>
            <a:r>
              <a:rPr lang="en-US" altLang="zh-TW" sz="1200" dirty="0"/>
              <a:t>proc</a:t>
            </a:r>
            <a:r>
              <a:rPr lang="zh-TW" altLang="en-US" sz="1200" dirty="0"/>
              <a:t>放進來 相當於要放到</a:t>
            </a:r>
            <a:r>
              <a:rPr lang="en-US" altLang="zh-TW" sz="1200" dirty="0"/>
              <a:t>mem  </a:t>
            </a:r>
            <a:r>
              <a:rPr lang="zh-TW" altLang="en-US" sz="1200" dirty="0"/>
              <a:t>但是</a:t>
            </a:r>
            <a:r>
              <a:rPr lang="en-US" altLang="zh-TW" sz="1200" dirty="0"/>
              <a:t>mem</a:t>
            </a:r>
            <a:r>
              <a:rPr lang="zh-TW" altLang="en-US" sz="1200" dirty="0"/>
              <a:t>有限  變成每個</a:t>
            </a:r>
            <a:r>
              <a:rPr lang="en-US" altLang="zh-TW" sz="1200" dirty="0"/>
              <a:t>proc</a:t>
            </a:r>
            <a:r>
              <a:rPr lang="zh-TW" altLang="en-US" sz="1200" dirty="0"/>
              <a:t>能分到的</a:t>
            </a:r>
            <a:r>
              <a:rPr lang="en-US" altLang="zh-TW" sz="1200" dirty="0"/>
              <a:t>page</a:t>
            </a:r>
            <a:r>
              <a:rPr lang="zh-TW" altLang="en-US" sz="1200" dirty="0"/>
              <a:t>越少    就會增加</a:t>
            </a:r>
            <a:r>
              <a:rPr lang="en-US" altLang="zh-TW" sz="1200" dirty="0"/>
              <a:t>thrashing</a:t>
            </a:r>
            <a:r>
              <a:rPr lang="zh-TW" altLang="en-US" sz="1200" dirty="0"/>
              <a:t> 惡性循環  </a:t>
            </a:r>
            <a:endParaRPr lang="en-US" altLang="zh-TW" sz="1200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後面下降就是因為前面講的每個</a:t>
            </a:r>
            <a:r>
              <a:rPr lang="en-US" altLang="zh-TW" dirty="0"/>
              <a:t>proc</a:t>
            </a:r>
            <a:r>
              <a:rPr lang="zh-TW" altLang="en-US" dirty="0"/>
              <a:t>分配到的</a:t>
            </a:r>
            <a:r>
              <a:rPr lang="en-US" altLang="zh-TW"/>
              <a:t>frame  9-11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Thrash</a:t>
            </a:r>
            <a:r>
              <a:rPr lang="zh-TW" altLang="en-US" dirty="0"/>
              <a:t>怎麼解</a:t>
            </a:r>
            <a:r>
              <a:rPr lang="en-US" altLang="zh-TW" dirty="0"/>
              <a:t>?</a:t>
            </a:r>
            <a:r>
              <a:rPr lang="zh-TW" altLang="en-US" dirty="0"/>
              <a:t>   </a:t>
            </a:r>
            <a:r>
              <a:rPr lang="en-US" altLang="zh-TW" dirty="0"/>
              <a:t>demand paging  </a:t>
            </a:r>
            <a:r>
              <a:rPr lang="zh-TW" altLang="en-US" dirty="0"/>
              <a:t>要的時候再搬進來     </a:t>
            </a:r>
            <a:r>
              <a:rPr lang="en-US" altLang="zh-TW" dirty="0"/>
              <a:t>Locality </a:t>
            </a:r>
            <a:r>
              <a:rPr lang="zh-TW" altLang="en-US" dirty="0"/>
              <a:t>一個位址被用到後   附近的很容易繼續被用到  所以就是附近的位址形成的一個地域範圍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x:</a:t>
            </a:r>
            <a:r>
              <a:rPr lang="zh-TW" altLang="en-US" dirty="0"/>
              <a:t>執行的時間軸  左進行到右          </a:t>
            </a:r>
            <a:r>
              <a:rPr lang="en-US" altLang="zh-TW" dirty="0"/>
              <a:t>y:mem</a:t>
            </a:r>
            <a:r>
              <a:rPr lang="zh-TW" altLang="en-US" dirty="0"/>
              <a:t> </a:t>
            </a:r>
            <a:r>
              <a:rPr lang="en-US" altLang="zh-TW" dirty="0" err="1"/>
              <a:t>addr</a:t>
            </a:r>
            <a:r>
              <a:rPr lang="en-US" altLang="zh-TW" dirty="0"/>
              <a:t>   </a:t>
            </a:r>
            <a:r>
              <a:rPr lang="zh-TW" altLang="en-US" dirty="0"/>
              <a:t>可以看出執行的過程中   一段時間內容易有一個區域的</a:t>
            </a:r>
            <a:r>
              <a:rPr lang="en-US" altLang="zh-TW" dirty="0"/>
              <a:t>y</a:t>
            </a:r>
            <a:r>
              <a:rPr lang="zh-TW" altLang="en-US" dirty="0"/>
              <a:t>軸經常被用到 </a:t>
            </a:r>
            <a:r>
              <a:rPr lang="en-US" altLang="zh-TW" dirty="0"/>
              <a:t>&gt; locality   </a:t>
            </a:r>
            <a:r>
              <a:rPr lang="zh-TW" altLang="en-US" dirty="0"/>
              <a:t>如果非常散就是沒有</a:t>
            </a:r>
            <a:r>
              <a:rPr lang="en-US" altLang="zh-TW" dirty="0"/>
              <a:t>locality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working set</a:t>
            </a:r>
            <a:r>
              <a:rPr lang="zh-TW" altLang="en-US" dirty="0"/>
              <a:t>跟  </a:t>
            </a:r>
            <a:r>
              <a:rPr lang="en-US" altLang="zh-TW" dirty="0"/>
              <a:t>locality</a:t>
            </a:r>
            <a:r>
              <a:rPr lang="zh-TW" altLang="en-US" dirty="0"/>
              <a:t>有關      </a:t>
            </a:r>
            <a:r>
              <a:rPr lang="en-US" altLang="zh-TW" dirty="0"/>
              <a:t>ex</a:t>
            </a:r>
            <a:r>
              <a:rPr lang="zh-TW" altLang="en-US" dirty="0"/>
              <a:t>前面長方形區域  只要給他</a:t>
            </a:r>
            <a:r>
              <a:rPr lang="en-US" altLang="zh-TW" dirty="0"/>
              <a:t>y</a:t>
            </a:r>
            <a:r>
              <a:rPr lang="zh-TW" altLang="en-US" dirty="0"/>
              <a:t>寬度長的</a:t>
            </a:r>
            <a:r>
              <a:rPr lang="en-US" altLang="zh-TW" dirty="0"/>
              <a:t>frame</a:t>
            </a:r>
            <a:r>
              <a:rPr lang="zh-TW" altLang="en-US" dirty="0"/>
              <a:t>數量   就可以在那個範圍內都不會</a:t>
            </a:r>
            <a:r>
              <a:rPr lang="en-US" altLang="zh-TW" dirty="0"/>
              <a:t>page fault </a:t>
            </a:r>
            <a:r>
              <a:rPr lang="zh-TW" altLang="en-US" dirty="0"/>
              <a:t>所以</a:t>
            </a:r>
            <a:r>
              <a:rPr lang="en-US" altLang="zh-TW" dirty="0"/>
              <a:t>WS</a:t>
            </a:r>
            <a:r>
              <a:rPr lang="zh-TW" altLang="en-US" dirty="0"/>
              <a:t> </a:t>
            </a:r>
            <a:r>
              <a:rPr lang="en-US" altLang="zh-TW" dirty="0"/>
              <a:t>model    </a:t>
            </a:r>
            <a:r>
              <a:rPr lang="zh-TW" altLang="en-US" dirty="0"/>
              <a:t>就是</a:t>
            </a:r>
            <a:r>
              <a:rPr lang="en-US" altLang="zh-TW" dirty="0"/>
              <a:t>OS</a:t>
            </a:r>
            <a:r>
              <a:rPr lang="zh-TW" altLang="en-US" dirty="0"/>
              <a:t>會觀察過去執行歷史  的分布  來決定當下要給幾個</a:t>
            </a:r>
            <a:r>
              <a:rPr lang="en-US" altLang="zh-TW" dirty="0"/>
              <a:t>frame    working Set Window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觀察多少時間的分布  決定要給幾個</a:t>
            </a:r>
            <a:r>
              <a:rPr lang="en-US" altLang="zh-TW" dirty="0"/>
              <a:t>Frame   </a:t>
            </a:r>
            <a:r>
              <a:rPr lang="zh-TW" altLang="en-US" dirty="0"/>
              <a:t>這個</a:t>
            </a:r>
            <a:r>
              <a:rPr lang="en-US" altLang="zh-TW" dirty="0"/>
              <a:t>window</a:t>
            </a:r>
            <a:r>
              <a:rPr lang="zh-TW" altLang="en-US" dirty="0"/>
              <a:t>有點像是觀景窗的意思   例如往前看</a:t>
            </a:r>
            <a:r>
              <a:rPr lang="en-US" altLang="zh-TW" dirty="0"/>
              <a:t>10000</a:t>
            </a:r>
            <a:r>
              <a:rPr lang="zh-TW" altLang="en-US" dirty="0"/>
              <a:t>個</a:t>
            </a:r>
            <a:r>
              <a:rPr lang="en-US" altLang="zh-TW" dirty="0" err="1"/>
              <a:t>instr</a:t>
            </a:r>
            <a:r>
              <a:rPr lang="zh-TW" altLang="en-US" dirty="0"/>
              <a:t>他們的分布</a:t>
            </a:r>
            <a:endParaRPr lang="en-US" altLang="zh-TW" dirty="0"/>
          </a:p>
          <a:p>
            <a:r>
              <a:rPr lang="en-US" altLang="zh-TW" sz="1200" i="1" dirty="0">
                <a:sym typeface="Symbol" charset="2"/>
              </a:rPr>
              <a:t>D</a:t>
            </a:r>
            <a:r>
              <a:rPr lang="en-US" altLang="zh-TW" sz="1200" dirty="0">
                <a:sym typeface="Symbol" charset="2"/>
              </a:rPr>
              <a:t> =  </a:t>
            </a:r>
            <a:r>
              <a:rPr lang="en-US" altLang="zh-TW" sz="1200" i="1" dirty="0" err="1">
                <a:sym typeface="Symbol" charset="2"/>
              </a:rPr>
              <a:t>WSS</a:t>
            </a:r>
            <a:r>
              <a:rPr lang="en-US" altLang="zh-TW" sz="1200" i="1" baseline="-25000" dirty="0" err="1">
                <a:sym typeface="Symbol" charset="2"/>
              </a:rPr>
              <a:t>i</a:t>
            </a:r>
            <a:r>
              <a:rPr lang="en-US" altLang="zh-TW" sz="1200" dirty="0">
                <a:sym typeface="Symbol" charset="2"/>
              </a:rPr>
              <a:t> </a:t>
            </a:r>
            <a:r>
              <a:rPr lang="zh-TW" altLang="en-US" sz="1200" dirty="0">
                <a:sym typeface="Symbol" charset="2"/>
              </a:rPr>
              <a:t>  就是例如一個當下  </a:t>
            </a:r>
            <a:r>
              <a:rPr lang="en-US" altLang="zh-TW" sz="1200" dirty="0">
                <a:sym typeface="Symbol" charset="2"/>
              </a:rPr>
              <a:t>proc1 </a:t>
            </a:r>
            <a:r>
              <a:rPr lang="zh-TW" altLang="en-US" sz="1200" dirty="0">
                <a:sym typeface="Symbol" charset="2"/>
              </a:rPr>
              <a:t>就 </a:t>
            </a:r>
            <a:r>
              <a:rPr lang="en-US" altLang="zh-TW" sz="1200" dirty="0">
                <a:sym typeface="Symbol" charset="2"/>
              </a:rPr>
              <a:t>5 frame  p2 3 frame   p3  10frame   </a:t>
            </a:r>
            <a:r>
              <a:rPr lang="zh-TW" altLang="en-US" sz="1200" dirty="0">
                <a:sym typeface="Symbol" charset="2"/>
              </a:rPr>
              <a:t>那就是全部加起來 的數字  有給到  就不會</a:t>
            </a:r>
            <a:r>
              <a:rPr lang="en-US" altLang="zh-TW" sz="1200">
                <a:sym typeface="Symbol" charset="2"/>
              </a:rPr>
              <a:t>page fault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t1</a:t>
            </a:r>
            <a:r>
              <a:rPr lang="zh-TW" altLang="en-US" dirty="0"/>
              <a:t>往前看</a:t>
            </a:r>
            <a:r>
              <a:rPr lang="en-US" altLang="zh-TW" dirty="0"/>
              <a:t>delta</a:t>
            </a:r>
            <a:r>
              <a:rPr lang="zh-TW" altLang="en-US" dirty="0"/>
              <a:t>個指令     就是用到位址 </a:t>
            </a:r>
            <a:r>
              <a:rPr lang="en-US" altLang="zh-TW" dirty="0"/>
              <a:t>1 2 5 6 7  </a:t>
            </a:r>
            <a:r>
              <a:rPr lang="zh-TW" altLang="en-US" dirty="0"/>
              <a:t>     如果</a:t>
            </a:r>
            <a:r>
              <a:rPr lang="en-US" altLang="zh-TW" dirty="0"/>
              <a:t>delta</a:t>
            </a:r>
            <a:r>
              <a:rPr lang="zh-TW" altLang="en-US" dirty="0"/>
              <a:t>太小  可能就沒辦法包含到所有用到的位址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working set </a:t>
            </a:r>
            <a:r>
              <a:rPr lang="zh-TW" altLang="en-US" dirty="0"/>
              <a:t>一開始都沒裝位址  所以位址一直處理  會一直</a:t>
            </a:r>
            <a:r>
              <a:rPr lang="en-US" altLang="zh-TW" dirty="0"/>
              <a:t>page fault     </a:t>
            </a:r>
            <a:r>
              <a:rPr lang="zh-TW" altLang="en-US" dirty="0"/>
              <a:t>  後來慢慢把用到的都抓到了   </a:t>
            </a:r>
            <a:r>
              <a:rPr lang="en-US" altLang="zh-TW" dirty="0"/>
              <a:t>page fault  </a:t>
            </a:r>
            <a:r>
              <a:rPr lang="zh-TW" altLang="en-US" dirty="0"/>
              <a:t>就掉下來     接著移到另一個</a:t>
            </a:r>
            <a:r>
              <a:rPr lang="en-US" altLang="zh-TW" dirty="0" err="1"/>
              <a:t>loca</a:t>
            </a:r>
            <a:r>
              <a:rPr lang="zh-TW" altLang="en-US" dirty="0"/>
              <a:t> 就又升上去     所以</a:t>
            </a:r>
            <a:r>
              <a:rPr lang="en-US" altLang="zh-TW" dirty="0"/>
              <a:t>delta</a:t>
            </a:r>
            <a:r>
              <a:rPr lang="zh-TW" altLang="en-US" dirty="0"/>
              <a:t>太大  可能跨多個</a:t>
            </a:r>
            <a:r>
              <a:rPr lang="en-US" altLang="zh-TW" dirty="0"/>
              <a:t>loc   </a:t>
            </a:r>
            <a:r>
              <a:rPr lang="zh-TW" altLang="en-US" dirty="0"/>
              <a:t>太小不夠   無限大就整個程式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   </a:t>
            </a:r>
            <a:r>
              <a:rPr lang="zh-TW" altLang="en-US" sz="2800" dirty="0"/>
              <a:t>固定用到</a:t>
            </a:r>
            <a:r>
              <a:rPr lang="en-US" altLang="zh-TW" sz="2800" dirty="0"/>
              <a:t>page</a:t>
            </a:r>
            <a:r>
              <a:rPr lang="zh-TW" altLang="en-US" sz="2800" dirty="0"/>
              <a:t>的順序</a:t>
            </a:r>
            <a:endParaRPr lang="en-US" altLang="zh-TW" sz="2800" dirty="0"/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   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系統時間 </a:t>
            </a:r>
            <a:r>
              <a:rPr lang="en-US" altLang="zh-TW" sz="2800" dirty="0"/>
              <a:t>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  </a:t>
            </a:r>
            <a:r>
              <a:rPr lang="zh-TW" altLang="en-US" sz="2000" dirty="0"/>
              <a:t>順時鐘的檢查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</a:t>
            </a:r>
            <a:r>
              <a:rPr lang="zh-TW" altLang="en-US" sz="2800" dirty="0"/>
              <a:t>把一個</a:t>
            </a:r>
            <a:r>
              <a:rPr lang="en-US" altLang="zh-TW" sz="2800" dirty="0"/>
              <a:t>block</a:t>
            </a:r>
            <a:r>
              <a:rPr lang="zh-TW" altLang="en-US" sz="2800" dirty="0"/>
              <a:t> 搬到另一個</a:t>
            </a:r>
            <a:r>
              <a:rPr lang="en-US" altLang="zh-TW" sz="2800" dirty="0"/>
              <a:t>:</a:t>
            </a:r>
          </a:p>
          <a:p>
            <a:pPr lvl="1"/>
            <a:r>
              <a:rPr lang="en-US" altLang="zh-TW" sz="2800" dirty="0"/>
              <a:t>instruction is 6 bytes, might span </a:t>
            </a:r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from  </a:t>
            </a:r>
            <a:r>
              <a:rPr lang="zh-TW" altLang="en-US" sz="2800" i="1" dirty="0"/>
              <a:t>用</a:t>
            </a:r>
            <a:r>
              <a:rPr lang="en-US" altLang="zh-TW" sz="2800" i="1" dirty="0"/>
              <a:t>2</a:t>
            </a:r>
            <a:r>
              <a:rPr lang="zh-TW" altLang="en-US" sz="2800" i="1" dirty="0"/>
              <a:t>個</a:t>
            </a:r>
            <a:r>
              <a:rPr lang="en-US" altLang="zh-TW" sz="2800" i="1" dirty="0"/>
              <a:t>page</a:t>
            </a:r>
            <a:r>
              <a:rPr lang="zh-TW" altLang="en-US" sz="2800" i="1" dirty="0"/>
              <a:t>紀錄起始位置</a:t>
            </a:r>
            <a:endParaRPr lang="en-US" altLang="zh-TW" sz="2800" i="1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to</a:t>
            </a:r>
            <a:r>
              <a:rPr lang="zh-TW" altLang="en-US" sz="2800" i="1" dirty="0"/>
              <a:t>       </a:t>
            </a:r>
            <a:endParaRPr lang="en-US" altLang="zh-TW" sz="2800" i="1" dirty="0"/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  <a:r>
              <a:rPr lang="zh-TW" altLang="en-US" sz="2800" b="1" dirty="0">
                <a:solidFill>
                  <a:srgbClr val="FF0000"/>
                </a:solidFill>
              </a:rPr>
              <a:t>  高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可以取代別人低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的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Fixed</a:t>
            </a:r>
            <a:r>
              <a:rPr lang="zh-TW" altLang="en-US" dirty="0"/>
              <a:t>固定</a:t>
            </a:r>
            <a:r>
              <a:rPr lang="en-US" altLang="zh-TW" dirty="0"/>
              <a:t>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  <a:r>
              <a:rPr lang="zh-TW" altLang="en-US" sz="2400"/>
              <a:t>  平分  </a:t>
            </a:r>
            <a:endParaRPr lang="en-US" altLang="zh-TW" sz="2400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  <a:r>
              <a:rPr lang="zh-TW" altLang="en-US" sz="2400" dirty="0"/>
              <a:t>   按比例</a:t>
            </a:r>
            <a:endParaRPr lang="en-US" altLang="zh-TW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zh-TW" altLang="en-US" sz="2800" dirty="0"/>
              <a:t>可以挑別人的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  </a:t>
            </a:r>
            <a:r>
              <a:rPr lang="zh-TW" altLang="en-US" sz="2800" dirty="0"/>
              <a:t>挑自己的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</a:t>
            </a:r>
            <a:r>
              <a:rPr lang="en-US" altLang="zh-TW" sz="2800" dirty="0">
                <a:solidFill>
                  <a:srgbClr val="FF0000"/>
                </a:solidFill>
              </a:rPr>
              <a:t>does not have “enough” pages</a:t>
            </a:r>
            <a:r>
              <a:rPr lang="en-US" altLang="zh-TW" sz="2800" dirty="0"/>
              <a:t>, the page-fault rate is very high.  This leads to:</a:t>
            </a:r>
          </a:p>
          <a:p>
            <a:pPr lvl="1"/>
            <a:r>
              <a:rPr lang="en-US" altLang="zh-TW" sz="2800" dirty="0"/>
              <a:t>low CPU utilization  </a:t>
            </a:r>
            <a:r>
              <a:rPr lang="zh-TW" altLang="en-US" sz="2800" dirty="0"/>
              <a:t>因為在等</a:t>
            </a:r>
            <a:r>
              <a:rPr lang="en-US" altLang="zh-TW" sz="2800" dirty="0"/>
              <a:t>IO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</a:t>
            </a:r>
            <a:r>
              <a:rPr lang="zh-TW" altLang="en-US" sz="2800" dirty="0"/>
              <a:t>遷移</a:t>
            </a:r>
            <a:r>
              <a:rPr lang="en-US" altLang="zh-TW" sz="2800" dirty="0"/>
              <a:t>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 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  <a:r>
              <a:rPr lang="zh-TW" altLang="en-US" sz="2400" dirty="0">
                <a:sym typeface="Symbol" charset="2"/>
              </a:rPr>
              <a:t> 見註解</a:t>
            </a:r>
            <a:endParaRPr lang="en-US" altLang="zh-TW" sz="2400" dirty="0">
              <a:sym typeface="Symbol" charset="2"/>
            </a:endParaRP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24773</TotalTime>
  <Words>4394</Words>
  <Application>Microsoft Office PowerPoint</Application>
  <PresentationFormat>On-screen Show (4:3)</PresentationFormat>
  <Paragraphs>551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Fixed固定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265</cp:revision>
  <cp:lastPrinted>2001-06-14T14:14:54Z</cp:lastPrinted>
  <dcterms:created xsi:type="dcterms:W3CDTF">2008-07-20T15:16:37Z</dcterms:created>
  <dcterms:modified xsi:type="dcterms:W3CDTF">2020-05-26T14:15:47Z</dcterms:modified>
</cp:coreProperties>
</file>